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2107D9-AB1B-425B-8524-014DB37D0DE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3666335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107D9-AB1B-425B-8524-014DB37D0DE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109350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107D9-AB1B-425B-8524-014DB37D0DE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226881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107D9-AB1B-425B-8524-014DB37D0DE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166642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107D9-AB1B-425B-8524-014DB37D0DE3}"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2835648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2107D9-AB1B-425B-8524-014DB37D0DE3}"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213329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2107D9-AB1B-425B-8524-014DB37D0DE3}"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3401429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2107D9-AB1B-425B-8524-014DB37D0DE3}"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293220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107D9-AB1B-425B-8524-014DB37D0DE3}"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1513059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107D9-AB1B-425B-8524-014DB37D0DE3}"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18994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107D9-AB1B-425B-8524-014DB37D0DE3}"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D1B9F-9354-466B-9361-9E4ABA2938B0}" type="slidenum">
              <a:rPr lang="en-US" smtClean="0"/>
              <a:t>‹#›</a:t>
            </a:fld>
            <a:endParaRPr lang="en-US"/>
          </a:p>
        </p:txBody>
      </p:sp>
    </p:spTree>
    <p:extLst>
      <p:ext uri="{BB962C8B-B14F-4D97-AF65-F5344CB8AC3E}">
        <p14:creationId xmlns:p14="http://schemas.microsoft.com/office/powerpoint/2010/main" val="191442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107D9-AB1B-425B-8524-014DB37D0DE3}" type="datetimeFigureOut">
              <a:rPr lang="en-US" smtClean="0"/>
              <a:t>4/25/2020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D1B9F-9354-466B-9361-9E4ABA2938B0}" type="slidenum">
              <a:rPr lang="en-US" smtClean="0"/>
              <a:t>‹#›</a:t>
            </a:fld>
            <a:endParaRPr lang="en-US"/>
          </a:p>
        </p:txBody>
      </p:sp>
    </p:spTree>
    <p:extLst>
      <p:ext uri="{BB962C8B-B14F-4D97-AF65-F5344CB8AC3E}">
        <p14:creationId xmlns:p14="http://schemas.microsoft.com/office/powerpoint/2010/main" val="2351184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Early Charities </a:t>
            </a:r>
            <a:r>
              <a:rPr lang="en-US" b="1" dirty="0">
                <a:latin typeface="Times New Roman" pitchFamily="18" charset="0"/>
                <a:cs typeface="Times New Roman" pitchFamily="18" charset="0"/>
              </a:rPr>
              <a:t>I</a:t>
            </a:r>
            <a:r>
              <a:rPr lang="en-US" b="1" dirty="0" smtClean="0">
                <a:latin typeface="Times New Roman" pitchFamily="18" charset="0"/>
                <a:cs typeface="Times New Roman" pitchFamily="18" charset="0"/>
              </a:rPr>
              <a:t>n </a:t>
            </a:r>
            <a:r>
              <a:rPr lang="en-US" b="1" dirty="0">
                <a:latin typeface="Times New Roman" pitchFamily="18" charset="0"/>
                <a:cs typeface="Times New Roman" pitchFamily="18" charset="0"/>
              </a:rPr>
              <a:t>E</a:t>
            </a:r>
            <a:r>
              <a:rPr lang="en-US" b="1" dirty="0" smtClean="0">
                <a:latin typeface="Times New Roman" pitchFamily="18" charset="0"/>
                <a:cs typeface="Times New Roman" pitchFamily="18" charset="0"/>
              </a:rPr>
              <a:t>ngland</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800" dirty="0">
                <a:latin typeface="Times New Roman" pitchFamily="18" charset="0"/>
                <a:cs typeface="Times New Roman" pitchFamily="18" charset="0"/>
              </a:rPr>
              <a:t>History of Welfare Development in UK</a:t>
            </a:r>
          </a:p>
          <a:p>
            <a:endParaRPr lang="en-US" sz="2800" dirty="0"/>
          </a:p>
        </p:txBody>
      </p:sp>
    </p:spTree>
    <p:extLst>
      <p:ext uri="{BB962C8B-B14F-4D97-AF65-F5344CB8AC3E}">
        <p14:creationId xmlns:p14="http://schemas.microsoft.com/office/powerpoint/2010/main" val="30623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i="1" dirty="0" smtClean="0">
                <a:latin typeface="Times New Roman" pitchFamily="18" charset="0"/>
                <a:cs typeface="Times New Roman" pitchFamily="18" charset="0"/>
              </a:rPr>
              <a:t>Statute of 1597</a:t>
            </a:r>
          </a:p>
          <a:p>
            <a:pPr algn="just"/>
            <a:r>
              <a:rPr lang="en-US" dirty="0" smtClean="0">
                <a:latin typeface="Times New Roman" pitchFamily="18" charset="0"/>
                <a:cs typeface="Times New Roman" pitchFamily="18" charset="0"/>
              </a:rPr>
              <a:t>The</a:t>
            </a:r>
            <a:r>
              <a:rPr lang="en-US"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Statute of 1597 </a:t>
            </a:r>
            <a:r>
              <a:rPr lang="en-US" dirty="0" smtClean="0">
                <a:latin typeface="Times New Roman" pitchFamily="18" charset="0"/>
                <a:cs typeface="Times New Roman" pitchFamily="18" charset="0"/>
              </a:rPr>
              <a:t>confirmed that the churchwardens and four substantial householders were to be appointed as overseers of the poor by the justices of the peace.</a:t>
            </a:r>
          </a:p>
          <a:p>
            <a:pPr algn="just"/>
            <a:r>
              <a:rPr lang="en-US" dirty="0" smtClean="0">
                <a:latin typeface="Times New Roman" pitchFamily="18" charset="0"/>
                <a:cs typeface="Times New Roman" pitchFamily="18" charset="0"/>
              </a:rPr>
              <a:t>Almshouses were to be erected for the old, the blind, the lame, and those unable to work, and parents and children were made liable for each </a:t>
            </a:r>
            <a:r>
              <a:rPr lang="en-US" smtClean="0">
                <a:latin typeface="Times New Roman" pitchFamily="18" charset="0"/>
                <a:cs typeface="Times New Roman" pitchFamily="18" charset="0"/>
              </a:rPr>
              <a:t>other’s maintenance.</a:t>
            </a:r>
            <a:endParaRPr lang="en-US" dirty="0"/>
          </a:p>
        </p:txBody>
      </p:sp>
    </p:spTree>
    <p:extLst>
      <p:ext uri="{BB962C8B-B14F-4D97-AF65-F5344CB8AC3E}">
        <p14:creationId xmlns:p14="http://schemas.microsoft.com/office/powerpoint/2010/main" val="31369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Source: Book title “Introduction to Social Welfare”</a:t>
            </a:r>
          </a:p>
          <a:p>
            <a:pPr marL="0" indent="0">
              <a:buNone/>
            </a:pPr>
            <a:r>
              <a:rPr lang="en-US" sz="2800" dirty="0">
                <a:latin typeface="Times New Roman" pitchFamily="18" charset="0"/>
                <a:cs typeface="Times New Roman" pitchFamily="18" charset="0"/>
              </a:rPr>
              <a:t>	      Author: Walter A. Friedlander </a:t>
            </a:r>
          </a:p>
          <a:p>
            <a:pPr marL="0" indent="0">
              <a:buNone/>
            </a:pPr>
            <a:r>
              <a:rPr lang="en-US" sz="2800" dirty="0">
                <a:latin typeface="Times New Roman" pitchFamily="18" charset="0"/>
                <a:cs typeface="Times New Roman" pitchFamily="18" charset="0"/>
              </a:rPr>
              <a:t>		</a:t>
            </a:r>
            <a:r>
              <a:rPr lang="en-US" sz="2800">
                <a:latin typeface="Times New Roman" pitchFamily="18" charset="0"/>
                <a:cs typeface="Times New Roman" pitchFamily="18" charset="0"/>
              </a:rPr>
              <a:t>        </a:t>
            </a:r>
            <a:r>
              <a:rPr lang="en-US" sz="2800" smtClean="0">
                <a:latin typeface="Times New Roman" pitchFamily="18" charset="0"/>
                <a:cs typeface="Times New Roman" pitchFamily="18" charset="0"/>
              </a:rPr>
              <a:t>  Robert </a:t>
            </a:r>
            <a:r>
              <a:rPr lang="en-US" sz="2800" dirty="0">
                <a:latin typeface="Times New Roman" pitchFamily="18" charset="0"/>
                <a:cs typeface="Times New Roman" pitchFamily="18" charset="0"/>
              </a:rPr>
              <a:t>Z. </a:t>
            </a:r>
            <a:r>
              <a:rPr lang="en-US" sz="2800" dirty="0" err="1">
                <a:latin typeface="Times New Roman" pitchFamily="18" charset="0"/>
                <a:cs typeface="Times New Roman" pitchFamily="18" charset="0"/>
              </a:rPr>
              <a:t>Apte</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51802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2400" b="1" dirty="0" smtClean="0">
                <a:latin typeface="Times New Roman" pitchFamily="18" charset="0"/>
                <a:cs typeface="Times New Roman" pitchFamily="18" charset="0"/>
              </a:rPr>
              <a:t>Medieval Period</a:t>
            </a:r>
          </a:p>
          <a:p>
            <a:pPr algn="just"/>
            <a:r>
              <a:rPr lang="en-US" sz="2400" dirty="0" smtClean="0">
                <a:latin typeface="Times New Roman" pitchFamily="18" charset="0"/>
                <a:cs typeface="Times New Roman" pitchFamily="18" charset="0"/>
              </a:rPr>
              <a:t>In medieval England, as elsewhere, since the main motive for alms giving was the salvation of the donor’s soul, there was usually little concern with the human being who received the charity.</a:t>
            </a:r>
          </a:p>
          <a:p>
            <a:pPr algn="just"/>
            <a:r>
              <a:rPr lang="en-US" sz="2400" dirty="0" smtClean="0">
                <a:latin typeface="Times New Roman" pitchFamily="18" charset="0"/>
                <a:cs typeface="Times New Roman" pitchFamily="18" charset="0"/>
              </a:rPr>
              <a:t>Beginning in the fourteenth century, however, some distinction was made between two classes of the poor: the able-bodied poor, who could earn their living, and the impotent poor, who were unable to work-the blind, the lame, the aged, the sick, young children, and pregnant women.</a:t>
            </a:r>
          </a:p>
          <a:p>
            <a:pPr algn="just"/>
            <a:r>
              <a:rPr lang="en-US" sz="2400" dirty="0" smtClean="0">
                <a:latin typeface="Times New Roman" pitchFamily="18" charset="0"/>
                <a:cs typeface="Times New Roman" pitchFamily="18" charset="0"/>
              </a:rPr>
              <a:t>Relief to the destitute was first distributed by the priest of the parish, with the help of the churchwardens and deacons.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7512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In the thirteenth and fourteenth centuries, religious orders and church institutions relieved the parish churches from most of the duties of caring for the poor.</a:t>
            </a:r>
          </a:p>
          <a:p>
            <a:pPr algn="just"/>
            <a:r>
              <a:rPr lang="en-US" sz="2400" dirty="0" smtClean="0">
                <a:latin typeface="Times New Roman" pitchFamily="18" charset="0"/>
                <a:cs typeface="Times New Roman" pitchFamily="18" charset="0"/>
              </a:rPr>
              <a:t>In the fifteenth century more than a thousand monasteries,  convents, hospitals, and abbeys provided shelter, clothes, food, and alms for the poor and for wandering beggars.</a:t>
            </a:r>
          </a:p>
          <a:p>
            <a:pPr algn="just"/>
            <a:r>
              <a:rPr lang="en-US" sz="2400" dirty="0" smtClean="0">
                <a:latin typeface="Times New Roman" pitchFamily="18" charset="0"/>
                <a:cs typeface="Times New Roman" pitchFamily="18" charset="0"/>
              </a:rPr>
              <a:t>From the twelfth to the fifteenth century, the relief activities of the church were supplemented by charities sponsored by the guilds.</a:t>
            </a:r>
          </a:p>
          <a:p>
            <a:pPr algn="just"/>
            <a:r>
              <a:rPr lang="en-US" sz="2400" dirty="0" smtClean="0">
                <a:latin typeface="Times New Roman" pitchFamily="18" charset="0"/>
                <a:cs typeface="Times New Roman" pitchFamily="18" charset="0"/>
              </a:rPr>
              <a:t>These guilds were organized primarily by working men for mutual self-help, brotherhood, and fellowship.</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9045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sz="2400" dirty="0" smtClean="0">
                <a:latin typeface="Times New Roman" pitchFamily="18" charset="0"/>
                <a:cs typeface="Times New Roman" pitchFamily="18" charset="0"/>
              </a:rPr>
              <a:t>The king and Parliament did not concern themselves with the distribution of charity until the fourteenth century.</a:t>
            </a:r>
          </a:p>
          <a:p>
            <a:pPr algn="just"/>
            <a:r>
              <a:rPr lang="en-US" sz="2400" dirty="0" smtClean="0">
                <a:latin typeface="Times New Roman" pitchFamily="18" charset="0"/>
                <a:cs typeface="Times New Roman" pitchFamily="18" charset="0"/>
              </a:rPr>
              <a:t>Under the feudal system, the serfs and their families were fed and clad by the lord and cared for by the lady when they were old or sick.</a:t>
            </a:r>
          </a:p>
          <a:p>
            <a:pPr algn="just"/>
            <a:r>
              <a:rPr lang="en-US" sz="2400" dirty="0" smtClean="0">
                <a:latin typeface="Times New Roman" pitchFamily="18" charset="0"/>
                <a:cs typeface="Times New Roman" pitchFamily="18" charset="0"/>
              </a:rPr>
              <a:t>With the disappearance of feudalism and rise of a new order which freed the serfs and employed agricultural labor for wages, the king and the nobility faced the problem of how to maintain order among the laborers and prevent vagrancy and crime.</a:t>
            </a:r>
          </a:p>
          <a:p>
            <a:pPr algn="just"/>
            <a:r>
              <a:rPr lang="en-US" sz="2400" dirty="0" smtClean="0">
                <a:latin typeface="Times New Roman" pitchFamily="18" charset="0"/>
                <a:cs typeface="Times New Roman" pitchFamily="18" charset="0"/>
              </a:rPr>
              <a:t>At the beginning of Industrial Revolution, the manufacture of wool opened some work to the laborer, but resident workers were hired first.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6433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2400" b="1" dirty="0" smtClean="0">
                <a:latin typeface="Times New Roman" pitchFamily="18" charset="0"/>
                <a:cs typeface="Times New Roman" pitchFamily="18" charset="0"/>
              </a:rPr>
              <a:t>First Poor </a:t>
            </a:r>
            <a:r>
              <a:rPr lang="en-US" sz="2400" b="1" dirty="0">
                <a:latin typeface="Times New Roman" pitchFamily="18" charset="0"/>
                <a:cs typeface="Times New Roman" pitchFamily="18" charset="0"/>
              </a:rPr>
              <a:t>L</a:t>
            </a:r>
            <a:r>
              <a:rPr lang="en-US" sz="2400" b="1" dirty="0" smtClean="0">
                <a:latin typeface="Times New Roman" pitchFamily="18" charset="0"/>
                <a:cs typeface="Times New Roman" pitchFamily="18" charset="0"/>
              </a:rPr>
              <a:t>aw</a:t>
            </a:r>
          </a:p>
          <a:p>
            <a:pPr algn="just"/>
            <a:r>
              <a:rPr lang="en-US" sz="2400" dirty="0" smtClean="0">
                <a:latin typeface="Times New Roman" pitchFamily="18" charset="0"/>
                <a:cs typeface="Times New Roman" pitchFamily="18" charset="0"/>
              </a:rPr>
              <a:t>The first poor law in England was based on a national catastrophe.</a:t>
            </a:r>
          </a:p>
          <a:p>
            <a:pPr algn="just"/>
            <a:r>
              <a:rPr lang="en-US" sz="2400" dirty="0" smtClean="0">
                <a:latin typeface="Times New Roman" pitchFamily="18" charset="0"/>
                <a:cs typeface="Times New Roman" pitchFamily="18" charset="0"/>
              </a:rPr>
              <a:t>In </a:t>
            </a:r>
            <a:r>
              <a:rPr lang="en-US" sz="2400" b="1" dirty="0" smtClean="0">
                <a:latin typeface="Times New Roman" pitchFamily="18" charset="0"/>
                <a:cs typeface="Times New Roman" pitchFamily="18" charset="0"/>
              </a:rPr>
              <a:t>1348</a:t>
            </a:r>
            <a:r>
              <a:rPr lang="en-US" sz="2400" dirty="0" smtClean="0">
                <a:latin typeface="Times New Roman" pitchFamily="18" charset="0"/>
                <a:cs typeface="Times New Roman" pitchFamily="18" charset="0"/>
              </a:rPr>
              <a:t> the Black Death killed two-thirds of the English population within two years.</a:t>
            </a:r>
          </a:p>
          <a:p>
            <a:pPr algn="just"/>
            <a:r>
              <a:rPr lang="en-US" sz="2400" dirty="0" smtClean="0">
                <a:latin typeface="Times New Roman" pitchFamily="18" charset="0"/>
                <a:cs typeface="Times New Roman" pitchFamily="18" charset="0"/>
              </a:rPr>
              <a:t>It caused a severe shortage of labor on the manors and resulted in a steep rise in wages.</a:t>
            </a:r>
          </a:p>
          <a:p>
            <a:pPr algn="just"/>
            <a:r>
              <a:rPr lang="en-US" sz="2400" dirty="0" smtClean="0">
                <a:latin typeface="Times New Roman" pitchFamily="18" charset="0"/>
                <a:cs typeface="Times New Roman" pitchFamily="18" charset="0"/>
              </a:rPr>
              <a:t>In </a:t>
            </a:r>
            <a:r>
              <a:rPr lang="en-US" sz="2400" b="1" dirty="0" smtClean="0">
                <a:latin typeface="Times New Roman" pitchFamily="18" charset="0"/>
                <a:cs typeface="Times New Roman" pitchFamily="18" charset="0"/>
              </a:rPr>
              <a:t>1349</a:t>
            </a:r>
            <a:r>
              <a:rPr lang="en-US" sz="2400" dirty="0" smtClean="0">
                <a:latin typeface="Times New Roman" pitchFamily="18" charset="0"/>
                <a:cs typeface="Times New Roman" pitchFamily="18" charset="0"/>
              </a:rPr>
              <a:t>, Edward III ordered that able-bodied laborers without means must accept employment from any master willing to hire them and forbade them to leave their parish.</a:t>
            </a:r>
          </a:p>
          <a:p>
            <a:pPr algn="just"/>
            <a:r>
              <a:rPr lang="en-US" sz="2400" dirty="0" smtClean="0">
                <a:latin typeface="Times New Roman" pitchFamily="18" charset="0"/>
                <a:cs typeface="Times New Roman" pitchFamily="18" charset="0"/>
              </a:rPr>
              <a:t>Citizens were not allowed to give alms to able-bodied beggars.</a:t>
            </a:r>
          </a:p>
          <a:p>
            <a:pPr algn="just"/>
            <a:r>
              <a:rPr lang="en-US" sz="2400" dirty="0" smtClean="0">
                <a:latin typeface="Times New Roman" pitchFamily="18" charset="0"/>
                <a:cs typeface="Times New Roman" pitchFamily="18" charset="0"/>
              </a:rPr>
              <a:t>Edward’s </a:t>
            </a:r>
            <a:r>
              <a:rPr lang="en-US" sz="2400" b="1" i="1" dirty="0" smtClean="0">
                <a:latin typeface="Times New Roman" pitchFamily="18" charset="0"/>
                <a:cs typeface="Times New Roman" pitchFamily="18" charset="0"/>
              </a:rPr>
              <a:t>Statute of Laborers </a:t>
            </a:r>
            <a:r>
              <a:rPr lang="en-US" sz="2400" dirty="0" smtClean="0">
                <a:latin typeface="Times New Roman" pitchFamily="18" charset="0"/>
                <a:cs typeface="Times New Roman" pitchFamily="18" charset="0"/>
              </a:rPr>
              <a:t>was designed to prevent vagrancy and begging and force the rural worker to stay on the land through cruel punishments.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250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Statute of Henry VIII in 1531</a:t>
            </a:r>
          </a:p>
          <a:p>
            <a:pPr algn="just"/>
            <a:r>
              <a:rPr lang="en-US" sz="2400" dirty="0" smtClean="0">
                <a:latin typeface="Times New Roman" pitchFamily="18" charset="0"/>
                <a:cs typeface="Times New Roman" pitchFamily="18" charset="0"/>
              </a:rPr>
              <a:t>The first constructive measure taken by government for the relief of the poor was the Statute of Henry VIII in 1531.</a:t>
            </a:r>
          </a:p>
          <a:p>
            <a:pPr algn="just"/>
            <a:r>
              <a:rPr lang="en-US" sz="2400" dirty="0" smtClean="0">
                <a:latin typeface="Times New Roman" pitchFamily="18" charset="0"/>
                <a:cs typeface="Times New Roman" pitchFamily="18" charset="0"/>
              </a:rPr>
              <a:t>It provided that mayors and justices of the peace should investigate applications of the aged and paupers unable to work who were maintained by the parish.</a:t>
            </a:r>
          </a:p>
          <a:p>
            <a:pPr algn="just"/>
            <a:r>
              <a:rPr lang="en-US" sz="2400" dirty="0" smtClean="0">
                <a:latin typeface="Times New Roman" pitchFamily="18" charset="0"/>
                <a:cs typeface="Times New Roman" pitchFamily="18" charset="0"/>
              </a:rPr>
              <a:t>They were to be registered and licensed to beg in an assigned area.</a:t>
            </a:r>
          </a:p>
          <a:p>
            <a:pPr algn="just"/>
            <a:r>
              <a:rPr lang="en-US" sz="2400" dirty="0" smtClean="0">
                <a:latin typeface="Times New Roman" pitchFamily="18" charset="0"/>
                <a:cs typeface="Times New Roman" pitchFamily="18" charset="0"/>
              </a:rPr>
              <a:t>This law was the beginning of a recognition of public responsibility  for the poor.</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52436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i="1" dirty="0" smtClean="0">
                <a:latin typeface="Times New Roman" pitchFamily="18" charset="0"/>
                <a:cs typeface="Times New Roman" pitchFamily="18" charset="0"/>
              </a:rPr>
              <a:t>Statute of 1536 </a:t>
            </a:r>
          </a:p>
          <a:p>
            <a:pPr algn="just"/>
            <a:r>
              <a:rPr lang="en-US" sz="2400" dirty="0" smtClean="0">
                <a:latin typeface="Times New Roman" pitchFamily="18" charset="0"/>
                <a:cs typeface="Times New Roman" pitchFamily="18" charset="0"/>
              </a:rPr>
              <a:t>The </a:t>
            </a:r>
            <a:r>
              <a:rPr lang="en-US" sz="2400" i="1" dirty="0" smtClean="0">
                <a:latin typeface="Times New Roman" pitchFamily="18" charset="0"/>
                <a:cs typeface="Times New Roman" pitchFamily="18" charset="0"/>
              </a:rPr>
              <a:t>Statute of 1536 </a:t>
            </a:r>
            <a:r>
              <a:rPr lang="en-US" sz="2400" dirty="0" smtClean="0">
                <a:latin typeface="Times New Roman" pitchFamily="18" charset="0"/>
                <a:cs typeface="Times New Roman" pitchFamily="18" charset="0"/>
              </a:rPr>
              <a:t>established the first plan of public relief under the auspices of the government in England.</a:t>
            </a:r>
          </a:p>
          <a:p>
            <a:pPr algn="just"/>
            <a:r>
              <a:rPr lang="en-US" sz="2400" dirty="0" smtClean="0">
                <a:latin typeface="Times New Roman" pitchFamily="18" charset="0"/>
                <a:cs typeface="Times New Roman" pitchFamily="18" charset="0"/>
              </a:rPr>
              <a:t>It ruled that paupers could be registered in their parishes only after they had resided for three years in the county.</a:t>
            </a:r>
          </a:p>
          <a:p>
            <a:pPr algn="just"/>
            <a:r>
              <a:rPr lang="en-US" sz="2400" dirty="0" smtClean="0">
                <a:latin typeface="Times New Roman" pitchFamily="18" charset="0"/>
                <a:cs typeface="Times New Roman" pitchFamily="18" charset="0"/>
              </a:rPr>
              <a:t>Able-bodied beggars were forced to work, and idle children from five to fourteen age were taken away from their parents and indentured. </a:t>
            </a:r>
          </a:p>
          <a:p>
            <a:pPr marL="0" indent="0">
              <a:buNone/>
            </a:pP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8210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i="1" dirty="0" smtClean="0">
                <a:latin typeface="Times New Roman" pitchFamily="18" charset="0"/>
                <a:cs typeface="Times New Roman" pitchFamily="18" charset="0"/>
              </a:rPr>
              <a:t>Statute of Artificers </a:t>
            </a:r>
          </a:p>
          <a:p>
            <a:pPr algn="just"/>
            <a:r>
              <a:rPr lang="en-US" dirty="0" smtClean="0">
                <a:latin typeface="Times New Roman" pitchFamily="18" charset="0"/>
                <a:cs typeface="Times New Roman" pitchFamily="18" charset="0"/>
              </a:rPr>
              <a:t>In 1562 the </a:t>
            </a:r>
            <a:r>
              <a:rPr lang="en-US" i="1" dirty="0" smtClean="0">
                <a:latin typeface="Times New Roman" pitchFamily="18" charset="0"/>
                <a:cs typeface="Times New Roman" pitchFamily="18" charset="0"/>
              </a:rPr>
              <a:t>Statute of Artificers  </a:t>
            </a:r>
            <a:r>
              <a:rPr lang="en-US" dirty="0" smtClean="0">
                <a:latin typeface="Times New Roman" pitchFamily="18" charset="0"/>
                <a:cs typeface="Times New Roman" pitchFamily="18" charset="0"/>
              </a:rPr>
              <a:t>was issued to regulate wages and hours of labor and increase the skill of artisans by an apprentice system.</a:t>
            </a:r>
          </a:p>
          <a:p>
            <a:pPr algn="just"/>
            <a:r>
              <a:rPr lang="en-US" dirty="0" smtClean="0">
                <a:latin typeface="Times New Roman" pitchFamily="18" charset="0"/>
                <a:cs typeface="Times New Roman" pitchFamily="18" charset="0"/>
              </a:rPr>
              <a:t>It required that vagrants and vagabonds be put to hard labor and that unemployed beggars between twelve and sixty years of age be hired out as servants.</a:t>
            </a:r>
          </a:p>
          <a:p>
            <a:pPr algn="just"/>
            <a:r>
              <a:rPr lang="en-US" dirty="0" smtClean="0">
                <a:latin typeface="Times New Roman" pitchFamily="18" charset="0"/>
                <a:cs typeface="Times New Roman" pitchFamily="18" charset="0"/>
              </a:rPr>
              <a:t>In 1563 Parliament had to adopt compulsory measures to finance parish poor relief. </a:t>
            </a:r>
          </a:p>
          <a:p>
            <a:pPr algn="just"/>
            <a:r>
              <a:rPr lang="en-US" dirty="0" smtClean="0">
                <a:latin typeface="Times New Roman" pitchFamily="18" charset="0"/>
                <a:cs typeface="Times New Roman" pitchFamily="18" charset="0"/>
              </a:rPr>
              <a:t>Each householder was compelled by law to make a weekly contribution based on property and income.</a:t>
            </a:r>
          </a:p>
          <a:p>
            <a:endParaRPr lang="en-US" dirty="0"/>
          </a:p>
        </p:txBody>
      </p:sp>
    </p:spTree>
    <p:extLst>
      <p:ext uri="{BB962C8B-B14F-4D97-AF65-F5344CB8AC3E}">
        <p14:creationId xmlns:p14="http://schemas.microsoft.com/office/powerpoint/2010/main" val="3870060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i="1" dirty="0" smtClean="0">
                <a:latin typeface="Times New Roman" pitchFamily="18" charset="0"/>
                <a:cs typeface="Times New Roman" pitchFamily="18" charset="0"/>
              </a:rPr>
              <a:t>Statute of 1572</a:t>
            </a:r>
          </a:p>
          <a:p>
            <a:pPr algn="just"/>
            <a:r>
              <a:rPr lang="en-US" sz="2400" dirty="0" smtClean="0">
                <a:latin typeface="Times New Roman" pitchFamily="18" charset="0"/>
                <a:cs typeface="Times New Roman" pitchFamily="18" charset="0"/>
              </a:rPr>
              <a:t>The </a:t>
            </a:r>
            <a:r>
              <a:rPr lang="en-US" sz="2400" i="1" dirty="0" smtClean="0">
                <a:latin typeface="Times New Roman" pitchFamily="18" charset="0"/>
                <a:cs typeface="Times New Roman" pitchFamily="18" charset="0"/>
              </a:rPr>
              <a:t>Statute of 1572, </a:t>
            </a:r>
            <a:r>
              <a:rPr lang="en-US" sz="2400" dirty="0" smtClean="0">
                <a:latin typeface="Times New Roman" pitchFamily="18" charset="0"/>
                <a:cs typeface="Times New Roman" pitchFamily="18" charset="0"/>
              </a:rPr>
              <a:t>signed by Queen Elizabeth I, introduced a general tax to provide funds for poor relief and established overseers of the poor to administer the new law.</a:t>
            </a:r>
          </a:p>
          <a:p>
            <a:pPr algn="just"/>
            <a:r>
              <a:rPr lang="en-US" sz="2400" dirty="0" smtClean="0">
                <a:latin typeface="Times New Roman" pitchFamily="18" charset="0"/>
                <a:cs typeface="Times New Roman" pitchFamily="18" charset="0"/>
              </a:rPr>
              <a:t>This statute marked the final recognition that the government was responsible for providing aid to people who could not maintain themselves.</a:t>
            </a:r>
          </a:p>
          <a:p>
            <a:pPr algn="just"/>
            <a:r>
              <a:rPr lang="en-US" sz="2400" dirty="0" smtClean="0">
                <a:latin typeface="Times New Roman" pitchFamily="18" charset="0"/>
                <a:cs typeface="Times New Roman" pitchFamily="18" charset="0"/>
              </a:rPr>
              <a:t>In 1576, “houses of correction,” supplied with wool, hemp, flax, and iron, were established in which the able-bodied poor, particularly young persons, were forced to work.</a:t>
            </a:r>
          </a:p>
          <a:p>
            <a:pPr algn="just"/>
            <a:endParaRPr lang="en-US" sz="2400" b="1" i="1"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988725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869</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Early Charities In England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Charities In England</dc:title>
  <dc:creator>rto</dc:creator>
  <cp:lastModifiedBy>Abdul Rehman</cp:lastModifiedBy>
  <cp:revision>14</cp:revision>
  <dcterms:created xsi:type="dcterms:W3CDTF">2020-04-23T07:08:00Z</dcterms:created>
  <dcterms:modified xsi:type="dcterms:W3CDTF">2020-04-25T16:05:20Z</dcterms:modified>
</cp:coreProperties>
</file>